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5" r:id="rId3"/>
    <p:sldId id="276" r:id="rId4"/>
    <p:sldId id="260" r:id="rId5"/>
    <p:sldId id="271" r:id="rId6"/>
    <p:sldId id="277" r:id="rId7"/>
    <p:sldId id="261"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97C4CB-3A87-4738-89E6-AED45C7D8BF7}"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F5905-D42D-4309-810D-B6EB3F39307C}" type="slidenum">
              <a:rPr lang="en-US" smtClean="0"/>
              <a:t>‹#›</a:t>
            </a:fld>
            <a:endParaRPr lang="en-US"/>
          </a:p>
        </p:txBody>
      </p:sp>
    </p:spTree>
    <p:extLst>
      <p:ext uri="{BB962C8B-B14F-4D97-AF65-F5344CB8AC3E}">
        <p14:creationId xmlns:p14="http://schemas.microsoft.com/office/powerpoint/2010/main" val="29336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7C4CB-3A87-4738-89E6-AED45C7D8BF7}"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F5905-D42D-4309-810D-B6EB3F39307C}" type="slidenum">
              <a:rPr lang="en-US" smtClean="0"/>
              <a:t>‹#›</a:t>
            </a:fld>
            <a:endParaRPr lang="en-US"/>
          </a:p>
        </p:txBody>
      </p:sp>
    </p:spTree>
    <p:extLst>
      <p:ext uri="{BB962C8B-B14F-4D97-AF65-F5344CB8AC3E}">
        <p14:creationId xmlns:p14="http://schemas.microsoft.com/office/powerpoint/2010/main" val="303326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7C4CB-3A87-4738-89E6-AED45C7D8BF7}"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F5905-D42D-4309-810D-B6EB3F39307C}" type="slidenum">
              <a:rPr lang="en-US" smtClean="0"/>
              <a:t>‹#›</a:t>
            </a:fld>
            <a:endParaRPr lang="en-US"/>
          </a:p>
        </p:txBody>
      </p:sp>
    </p:spTree>
    <p:extLst>
      <p:ext uri="{BB962C8B-B14F-4D97-AF65-F5344CB8AC3E}">
        <p14:creationId xmlns:p14="http://schemas.microsoft.com/office/powerpoint/2010/main" val="4050639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7C4CB-3A87-4738-89E6-AED45C7D8BF7}"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F5905-D42D-4309-810D-B6EB3F39307C}" type="slidenum">
              <a:rPr lang="en-US" smtClean="0"/>
              <a:t>‹#›</a:t>
            </a:fld>
            <a:endParaRPr lang="en-US"/>
          </a:p>
        </p:txBody>
      </p:sp>
    </p:spTree>
    <p:extLst>
      <p:ext uri="{BB962C8B-B14F-4D97-AF65-F5344CB8AC3E}">
        <p14:creationId xmlns:p14="http://schemas.microsoft.com/office/powerpoint/2010/main" val="306276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97C4CB-3A87-4738-89E6-AED45C7D8BF7}"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F5905-D42D-4309-810D-B6EB3F39307C}" type="slidenum">
              <a:rPr lang="en-US" smtClean="0"/>
              <a:t>‹#›</a:t>
            </a:fld>
            <a:endParaRPr lang="en-US"/>
          </a:p>
        </p:txBody>
      </p:sp>
    </p:spTree>
    <p:extLst>
      <p:ext uri="{BB962C8B-B14F-4D97-AF65-F5344CB8AC3E}">
        <p14:creationId xmlns:p14="http://schemas.microsoft.com/office/powerpoint/2010/main" val="2262457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97C4CB-3A87-4738-89E6-AED45C7D8BF7}"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F5905-D42D-4309-810D-B6EB3F39307C}" type="slidenum">
              <a:rPr lang="en-US" smtClean="0"/>
              <a:t>‹#›</a:t>
            </a:fld>
            <a:endParaRPr lang="en-US"/>
          </a:p>
        </p:txBody>
      </p:sp>
    </p:spTree>
    <p:extLst>
      <p:ext uri="{BB962C8B-B14F-4D97-AF65-F5344CB8AC3E}">
        <p14:creationId xmlns:p14="http://schemas.microsoft.com/office/powerpoint/2010/main" val="157534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97C4CB-3A87-4738-89E6-AED45C7D8BF7}"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F5905-D42D-4309-810D-B6EB3F39307C}" type="slidenum">
              <a:rPr lang="en-US" smtClean="0"/>
              <a:t>‹#›</a:t>
            </a:fld>
            <a:endParaRPr lang="en-US"/>
          </a:p>
        </p:txBody>
      </p:sp>
    </p:spTree>
    <p:extLst>
      <p:ext uri="{BB962C8B-B14F-4D97-AF65-F5344CB8AC3E}">
        <p14:creationId xmlns:p14="http://schemas.microsoft.com/office/powerpoint/2010/main" val="940892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97C4CB-3A87-4738-89E6-AED45C7D8BF7}"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EF5905-D42D-4309-810D-B6EB3F39307C}" type="slidenum">
              <a:rPr lang="en-US" smtClean="0"/>
              <a:t>‹#›</a:t>
            </a:fld>
            <a:endParaRPr lang="en-US"/>
          </a:p>
        </p:txBody>
      </p:sp>
    </p:spTree>
    <p:extLst>
      <p:ext uri="{BB962C8B-B14F-4D97-AF65-F5344CB8AC3E}">
        <p14:creationId xmlns:p14="http://schemas.microsoft.com/office/powerpoint/2010/main" val="223295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7C4CB-3A87-4738-89E6-AED45C7D8BF7}"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EF5905-D42D-4309-810D-B6EB3F39307C}" type="slidenum">
              <a:rPr lang="en-US" smtClean="0"/>
              <a:t>‹#›</a:t>
            </a:fld>
            <a:endParaRPr lang="en-US"/>
          </a:p>
        </p:txBody>
      </p:sp>
    </p:spTree>
    <p:extLst>
      <p:ext uri="{BB962C8B-B14F-4D97-AF65-F5344CB8AC3E}">
        <p14:creationId xmlns:p14="http://schemas.microsoft.com/office/powerpoint/2010/main" val="3907924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7C4CB-3A87-4738-89E6-AED45C7D8BF7}"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F5905-D42D-4309-810D-B6EB3F39307C}" type="slidenum">
              <a:rPr lang="en-US" smtClean="0"/>
              <a:t>‹#›</a:t>
            </a:fld>
            <a:endParaRPr lang="en-US"/>
          </a:p>
        </p:txBody>
      </p:sp>
    </p:spTree>
    <p:extLst>
      <p:ext uri="{BB962C8B-B14F-4D97-AF65-F5344CB8AC3E}">
        <p14:creationId xmlns:p14="http://schemas.microsoft.com/office/powerpoint/2010/main" val="252584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7C4CB-3A87-4738-89E6-AED45C7D8BF7}"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F5905-D42D-4309-810D-B6EB3F39307C}" type="slidenum">
              <a:rPr lang="en-US" smtClean="0"/>
              <a:t>‹#›</a:t>
            </a:fld>
            <a:endParaRPr lang="en-US"/>
          </a:p>
        </p:txBody>
      </p:sp>
    </p:spTree>
    <p:extLst>
      <p:ext uri="{BB962C8B-B14F-4D97-AF65-F5344CB8AC3E}">
        <p14:creationId xmlns:p14="http://schemas.microsoft.com/office/powerpoint/2010/main" val="404184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7C4CB-3A87-4738-89E6-AED45C7D8BF7}" type="datetimeFigureOut">
              <a:rPr lang="en-US" smtClean="0"/>
              <a:t>10/30/2016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F5905-D42D-4309-810D-B6EB3F39307C}" type="slidenum">
              <a:rPr lang="en-US" smtClean="0"/>
              <a:t>‹#›</a:t>
            </a:fld>
            <a:endParaRPr lang="en-US"/>
          </a:p>
        </p:txBody>
      </p:sp>
    </p:spTree>
    <p:extLst>
      <p:ext uri="{BB962C8B-B14F-4D97-AF65-F5344CB8AC3E}">
        <p14:creationId xmlns:p14="http://schemas.microsoft.com/office/powerpoint/2010/main" val="1673133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Religious Liberty</a:t>
            </a:r>
            <a:endParaRPr lang="en-US" sz="6000" b="1" dirty="0"/>
          </a:p>
        </p:txBody>
      </p:sp>
      <p:sp>
        <p:nvSpPr>
          <p:cNvPr id="3" name="Text Placeholder 2"/>
          <p:cNvSpPr>
            <a:spLocks noGrp="1"/>
          </p:cNvSpPr>
          <p:nvPr>
            <p:ph type="body" idx="1"/>
          </p:nvPr>
        </p:nvSpPr>
        <p:spPr/>
        <p:txBody>
          <a:bodyPr>
            <a:normAutofit/>
          </a:bodyPr>
          <a:lstStyle/>
          <a:p>
            <a:pPr algn="ctr"/>
            <a:r>
              <a:rPr lang="en-US" sz="3200" dirty="0" smtClean="0"/>
              <a:t>Donald Trump</a:t>
            </a:r>
            <a:endParaRPr lang="en-US" sz="3200" dirty="0"/>
          </a:p>
        </p:txBody>
      </p:sp>
      <p:sp>
        <p:nvSpPr>
          <p:cNvPr id="4" name="Content Placeholder 3"/>
          <p:cNvSpPr>
            <a:spLocks noGrp="1"/>
          </p:cNvSpPr>
          <p:nvPr>
            <p:ph sz="half" idx="2"/>
          </p:nvPr>
        </p:nvSpPr>
        <p:spPr/>
        <p:txBody>
          <a:bodyPr>
            <a:normAutofit/>
          </a:bodyPr>
          <a:lstStyle/>
          <a:p>
            <a:r>
              <a:rPr lang="en-US" b="1" dirty="0"/>
              <a:t>“Religious freedom [is] the right </a:t>
            </a:r>
            <a:r>
              <a:rPr lang="en-US" b="1" dirty="0" smtClean="0"/>
              <a:t>of people </a:t>
            </a:r>
            <a:r>
              <a:rPr lang="en-US" b="1" dirty="0"/>
              <a:t>of faith to freely </a:t>
            </a:r>
            <a:r>
              <a:rPr lang="en-US" b="1" dirty="0" smtClean="0"/>
              <a:t>practice their </a:t>
            </a:r>
            <a:r>
              <a:rPr lang="en-US" b="1" dirty="0"/>
              <a:t>faith. [It is] so important</a:t>
            </a:r>
            <a:r>
              <a:rPr lang="en-US" b="1" dirty="0" smtClean="0"/>
              <a:t>.”</a:t>
            </a:r>
          </a:p>
          <a:p>
            <a:r>
              <a:rPr lang="en-US" b="1" dirty="0"/>
              <a:t>He vowed to “protect </a:t>
            </a:r>
            <a:r>
              <a:rPr lang="en-US" b="1" dirty="0" smtClean="0"/>
              <a:t>Christians” during </a:t>
            </a:r>
            <a:r>
              <a:rPr lang="en-US" b="1" dirty="0"/>
              <a:t>a convocation speech </a:t>
            </a:r>
            <a:r>
              <a:rPr lang="en-US" b="1" dirty="0" smtClean="0"/>
              <a:t>at Liberty </a:t>
            </a:r>
            <a:r>
              <a:rPr lang="en-US" b="1" dirty="0"/>
              <a:t>University.</a:t>
            </a:r>
          </a:p>
        </p:txBody>
      </p:sp>
      <p:sp>
        <p:nvSpPr>
          <p:cNvPr id="5" name="Text Placeholder 4"/>
          <p:cNvSpPr>
            <a:spLocks noGrp="1"/>
          </p:cNvSpPr>
          <p:nvPr>
            <p:ph type="body" sz="quarter" idx="3"/>
          </p:nvPr>
        </p:nvSpPr>
        <p:spPr/>
        <p:txBody>
          <a:bodyPr>
            <a:normAutofit/>
          </a:bodyPr>
          <a:lstStyle/>
          <a:p>
            <a:pPr algn="ctr"/>
            <a:r>
              <a:rPr lang="en-US" sz="3200" dirty="0" smtClean="0"/>
              <a:t>Hillary Clinton</a:t>
            </a:r>
            <a:endParaRPr lang="en-US" sz="3200" dirty="0"/>
          </a:p>
        </p:txBody>
      </p:sp>
      <p:sp>
        <p:nvSpPr>
          <p:cNvPr id="6" name="Content Placeholder 5"/>
          <p:cNvSpPr>
            <a:spLocks noGrp="1"/>
          </p:cNvSpPr>
          <p:nvPr>
            <p:ph sz="quarter" idx="4"/>
          </p:nvPr>
        </p:nvSpPr>
        <p:spPr/>
        <p:txBody>
          <a:bodyPr>
            <a:normAutofit fontScale="85000" lnSpcReduction="20000"/>
          </a:bodyPr>
          <a:lstStyle/>
          <a:p>
            <a:r>
              <a:rPr lang="en-US" b="1" dirty="0"/>
              <a:t>Clinton suggests that </a:t>
            </a:r>
            <a:r>
              <a:rPr lang="en-US" b="1" dirty="0" smtClean="0"/>
              <a:t>women’s abortion </a:t>
            </a:r>
            <a:r>
              <a:rPr lang="en-US" b="1" dirty="0"/>
              <a:t>rights supersede </a:t>
            </a:r>
            <a:r>
              <a:rPr lang="en-US" b="1" dirty="0" smtClean="0"/>
              <a:t>religious liberty</a:t>
            </a:r>
            <a:r>
              <a:rPr lang="en-US" b="1" dirty="0"/>
              <a:t>, saying: “Deep-seated </a:t>
            </a:r>
            <a:r>
              <a:rPr lang="en-US" b="1" dirty="0" smtClean="0"/>
              <a:t>cultural codes</a:t>
            </a:r>
            <a:r>
              <a:rPr lang="en-US" b="1" dirty="0"/>
              <a:t>, religious beliefs and </a:t>
            </a:r>
            <a:r>
              <a:rPr lang="en-US" b="1" dirty="0" smtClean="0"/>
              <a:t>structural biases </a:t>
            </a:r>
            <a:r>
              <a:rPr lang="en-US" b="1" dirty="0"/>
              <a:t>have to be changed</a:t>
            </a:r>
            <a:r>
              <a:rPr lang="en-US" b="1" dirty="0" smtClean="0"/>
              <a:t>.”</a:t>
            </a:r>
          </a:p>
          <a:p>
            <a:r>
              <a:rPr lang="en-US" b="1" dirty="0"/>
              <a:t>She opposes the practice of </a:t>
            </a:r>
            <a:r>
              <a:rPr lang="en-US" b="1" dirty="0" smtClean="0"/>
              <a:t>bakers, photographers </a:t>
            </a:r>
            <a:r>
              <a:rPr lang="en-US" b="1" dirty="0"/>
              <a:t>and other </a:t>
            </a:r>
            <a:r>
              <a:rPr lang="en-US" b="1" dirty="0" smtClean="0"/>
              <a:t>business owners </a:t>
            </a:r>
            <a:r>
              <a:rPr lang="en-US" b="1" dirty="0"/>
              <a:t>declining services for </a:t>
            </a:r>
            <a:r>
              <a:rPr lang="en-US" b="1" dirty="0" smtClean="0"/>
              <a:t>same-sex weddings </a:t>
            </a:r>
            <a:r>
              <a:rPr lang="en-US" b="1" dirty="0"/>
              <a:t>due to </a:t>
            </a:r>
            <a:r>
              <a:rPr lang="en-US" b="1" dirty="0" smtClean="0"/>
              <a:t>faith-based reasons</a:t>
            </a:r>
            <a:r>
              <a:rPr lang="en-US" b="1" dirty="0"/>
              <a:t>, saying “it’s outrageous” to </a:t>
            </a:r>
            <a:r>
              <a:rPr lang="en-US" b="1" dirty="0" smtClean="0"/>
              <a:t>be “denied </a:t>
            </a:r>
            <a:r>
              <a:rPr lang="en-US" b="1" dirty="0"/>
              <a:t>a wedding cake for </a:t>
            </a:r>
            <a:r>
              <a:rPr lang="en-US" b="1" dirty="0" smtClean="0"/>
              <a:t>being gay</a:t>
            </a:r>
            <a:r>
              <a:rPr lang="en-US" b="1" dirty="0"/>
              <a:t>.”</a:t>
            </a:r>
          </a:p>
        </p:txBody>
      </p:sp>
    </p:spTree>
    <p:extLst>
      <p:ext uri="{BB962C8B-B14F-4D97-AF65-F5344CB8AC3E}">
        <p14:creationId xmlns:p14="http://schemas.microsoft.com/office/powerpoint/2010/main" val="1415617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Religious Liberty</a:t>
            </a:r>
            <a:endParaRPr lang="en-US" sz="6000" b="1" dirty="0"/>
          </a:p>
        </p:txBody>
      </p:sp>
      <p:sp>
        <p:nvSpPr>
          <p:cNvPr id="3" name="Text Placeholder 2"/>
          <p:cNvSpPr>
            <a:spLocks noGrp="1"/>
          </p:cNvSpPr>
          <p:nvPr>
            <p:ph type="body" idx="1"/>
          </p:nvPr>
        </p:nvSpPr>
        <p:spPr/>
        <p:txBody>
          <a:bodyPr>
            <a:normAutofit/>
          </a:bodyPr>
          <a:lstStyle/>
          <a:p>
            <a:pPr algn="ctr"/>
            <a:r>
              <a:rPr lang="en-US" sz="3200" dirty="0" smtClean="0"/>
              <a:t>Donald Trump</a:t>
            </a:r>
            <a:endParaRPr lang="en-US" sz="3200" dirty="0"/>
          </a:p>
        </p:txBody>
      </p:sp>
      <p:sp>
        <p:nvSpPr>
          <p:cNvPr id="4" name="Content Placeholder 3"/>
          <p:cNvSpPr>
            <a:spLocks noGrp="1"/>
          </p:cNvSpPr>
          <p:nvPr>
            <p:ph sz="half" idx="2"/>
          </p:nvPr>
        </p:nvSpPr>
        <p:spPr/>
        <p:txBody>
          <a:bodyPr>
            <a:normAutofit fontScale="85000" lnSpcReduction="10000"/>
          </a:bodyPr>
          <a:lstStyle/>
          <a:p>
            <a:r>
              <a:rPr lang="en-US" b="1" dirty="0"/>
              <a:t>Supports legislation, like the First Amendment Defense Act, which will protect from government discrimination </a:t>
            </a:r>
            <a:r>
              <a:rPr lang="en-US" b="1" dirty="0" smtClean="0"/>
              <a:t>against Christians </a:t>
            </a:r>
            <a:r>
              <a:rPr lang="en-US" b="1" dirty="0"/>
              <a:t>and others who have an orthodox religious belief or moral conviction regarding marriage, the sanctity of human life, or </a:t>
            </a:r>
            <a:r>
              <a:rPr lang="en-US" b="1" dirty="0" smtClean="0"/>
              <a:t>human sexuality.</a:t>
            </a:r>
            <a:endParaRPr lang="en-US" b="1" dirty="0"/>
          </a:p>
          <a:p>
            <a:r>
              <a:rPr lang="en-US" b="1" dirty="0" smtClean="0"/>
              <a:t>Opposes </a:t>
            </a:r>
            <a:r>
              <a:rPr lang="en-US" b="1" dirty="0"/>
              <a:t>restrictions for churches and other 501(c)3’s on political speech and </a:t>
            </a:r>
            <a:r>
              <a:rPr lang="en-US" b="1" dirty="0" smtClean="0"/>
              <a:t>activities.</a:t>
            </a:r>
            <a:endParaRPr lang="en-US" b="1" dirty="0"/>
          </a:p>
        </p:txBody>
      </p:sp>
      <p:sp>
        <p:nvSpPr>
          <p:cNvPr id="5" name="Text Placeholder 4"/>
          <p:cNvSpPr>
            <a:spLocks noGrp="1"/>
          </p:cNvSpPr>
          <p:nvPr>
            <p:ph type="body" sz="quarter" idx="3"/>
          </p:nvPr>
        </p:nvSpPr>
        <p:spPr/>
        <p:txBody>
          <a:bodyPr>
            <a:normAutofit/>
          </a:bodyPr>
          <a:lstStyle/>
          <a:p>
            <a:pPr algn="ctr"/>
            <a:r>
              <a:rPr lang="en-US" sz="3200" dirty="0" smtClean="0"/>
              <a:t>Hillary Clinton</a:t>
            </a:r>
            <a:endParaRPr lang="en-US" sz="3200" dirty="0"/>
          </a:p>
        </p:txBody>
      </p:sp>
      <p:sp>
        <p:nvSpPr>
          <p:cNvPr id="6" name="Content Placeholder 5"/>
          <p:cNvSpPr>
            <a:spLocks noGrp="1"/>
          </p:cNvSpPr>
          <p:nvPr>
            <p:ph sz="quarter" idx="4"/>
          </p:nvPr>
        </p:nvSpPr>
        <p:spPr/>
        <p:txBody>
          <a:bodyPr>
            <a:normAutofit fontScale="85000" lnSpcReduction="10000"/>
          </a:bodyPr>
          <a:lstStyle/>
          <a:p>
            <a:r>
              <a:rPr lang="en-US" b="1" dirty="0"/>
              <a:t>Opposes legislation, like the First Amendment Defense Act, which will protect from government discrimination </a:t>
            </a:r>
            <a:r>
              <a:rPr lang="en-US" b="1" dirty="0" smtClean="0"/>
              <a:t>against Christians </a:t>
            </a:r>
            <a:r>
              <a:rPr lang="en-US" b="1" dirty="0"/>
              <a:t>and others who have an orthodox religious belief or moral conviction regarding marriage, the sanctity of human life, or </a:t>
            </a:r>
            <a:r>
              <a:rPr lang="en-US" b="1" dirty="0" smtClean="0"/>
              <a:t>human Sexuality.</a:t>
            </a:r>
            <a:endParaRPr lang="en-US" b="1" dirty="0"/>
          </a:p>
          <a:p>
            <a:r>
              <a:rPr lang="en-US" b="1" dirty="0" smtClean="0"/>
              <a:t>Supports </a:t>
            </a:r>
            <a:r>
              <a:rPr lang="en-US" b="1" dirty="0"/>
              <a:t>restrictions for churches and other 501(c)3’s on political speech and </a:t>
            </a:r>
            <a:r>
              <a:rPr lang="en-US" b="1" dirty="0" smtClean="0"/>
              <a:t>activities.</a:t>
            </a:r>
            <a:endParaRPr lang="en-US" b="1" dirty="0"/>
          </a:p>
        </p:txBody>
      </p:sp>
    </p:spTree>
    <p:extLst>
      <p:ext uri="{BB962C8B-B14F-4D97-AF65-F5344CB8AC3E}">
        <p14:creationId xmlns:p14="http://schemas.microsoft.com/office/powerpoint/2010/main" val="823739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Religious Liberty</a:t>
            </a:r>
            <a:endParaRPr lang="en-US" sz="6000" b="1" dirty="0"/>
          </a:p>
        </p:txBody>
      </p:sp>
      <p:sp>
        <p:nvSpPr>
          <p:cNvPr id="3" name="Text Placeholder 2"/>
          <p:cNvSpPr>
            <a:spLocks noGrp="1"/>
          </p:cNvSpPr>
          <p:nvPr>
            <p:ph type="body" idx="1"/>
          </p:nvPr>
        </p:nvSpPr>
        <p:spPr/>
        <p:txBody>
          <a:bodyPr>
            <a:normAutofit/>
          </a:bodyPr>
          <a:lstStyle/>
          <a:p>
            <a:pPr algn="ctr"/>
            <a:r>
              <a:rPr lang="en-US" sz="3200" dirty="0" smtClean="0"/>
              <a:t>Donald Trump</a:t>
            </a:r>
            <a:endParaRPr lang="en-US" sz="3200" dirty="0"/>
          </a:p>
        </p:txBody>
      </p:sp>
      <p:sp>
        <p:nvSpPr>
          <p:cNvPr id="4" name="Content Placeholder 3"/>
          <p:cNvSpPr>
            <a:spLocks noGrp="1"/>
          </p:cNvSpPr>
          <p:nvPr>
            <p:ph sz="half" idx="2"/>
          </p:nvPr>
        </p:nvSpPr>
        <p:spPr/>
        <p:txBody>
          <a:bodyPr>
            <a:normAutofit/>
          </a:bodyPr>
          <a:lstStyle/>
          <a:p>
            <a:r>
              <a:rPr lang="en-US" b="1" dirty="0"/>
              <a:t>Supports Voluntary Prayer in Public Schools and </a:t>
            </a:r>
            <a:r>
              <a:rPr lang="en-US" b="1" dirty="0" smtClean="0"/>
              <a:t>Facilities.</a:t>
            </a:r>
            <a:endParaRPr lang="en-US" b="1" dirty="0"/>
          </a:p>
        </p:txBody>
      </p:sp>
      <p:sp>
        <p:nvSpPr>
          <p:cNvPr id="5" name="Text Placeholder 4"/>
          <p:cNvSpPr>
            <a:spLocks noGrp="1"/>
          </p:cNvSpPr>
          <p:nvPr>
            <p:ph type="body" sz="quarter" idx="3"/>
          </p:nvPr>
        </p:nvSpPr>
        <p:spPr/>
        <p:txBody>
          <a:bodyPr>
            <a:normAutofit/>
          </a:bodyPr>
          <a:lstStyle/>
          <a:p>
            <a:pPr algn="ctr"/>
            <a:r>
              <a:rPr lang="en-US" sz="3200" dirty="0" smtClean="0"/>
              <a:t>Hillary Clinton</a:t>
            </a:r>
            <a:endParaRPr lang="en-US" sz="3200" dirty="0"/>
          </a:p>
        </p:txBody>
      </p:sp>
      <p:sp>
        <p:nvSpPr>
          <p:cNvPr id="6" name="Content Placeholder 5"/>
          <p:cNvSpPr>
            <a:spLocks noGrp="1"/>
          </p:cNvSpPr>
          <p:nvPr>
            <p:ph sz="quarter" idx="4"/>
          </p:nvPr>
        </p:nvSpPr>
        <p:spPr/>
        <p:txBody>
          <a:bodyPr>
            <a:normAutofit/>
          </a:bodyPr>
          <a:lstStyle/>
          <a:p>
            <a:r>
              <a:rPr lang="en-US" b="1" dirty="0"/>
              <a:t>Opposes Voluntary Prayer in Public Schools and </a:t>
            </a:r>
            <a:r>
              <a:rPr lang="en-US" b="1" dirty="0" smtClean="0"/>
              <a:t>Facilities.</a:t>
            </a:r>
            <a:endParaRPr lang="en-US" b="1" dirty="0"/>
          </a:p>
        </p:txBody>
      </p:sp>
    </p:spTree>
    <p:extLst>
      <p:ext uri="{BB962C8B-B14F-4D97-AF65-F5344CB8AC3E}">
        <p14:creationId xmlns:p14="http://schemas.microsoft.com/office/powerpoint/2010/main" val="4203651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ln>
                  <a:solidFill>
                    <a:schemeClr val="bg1"/>
                  </a:solidFill>
                </a:ln>
              </a:rPr>
              <a:t>Marriage, Family and Sexual Identity</a:t>
            </a:r>
            <a:endParaRPr lang="en-US" sz="6000" b="1" dirty="0">
              <a:ln>
                <a:solidFill>
                  <a:schemeClr val="bg1"/>
                </a:solidFill>
              </a:ln>
            </a:endParaRPr>
          </a:p>
        </p:txBody>
      </p:sp>
      <p:sp>
        <p:nvSpPr>
          <p:cNvPr id="3" name="Content Placeholder 2"/>
          <p:cNvSpPr>
            <a:spLocks noGrp="1"/>
          </p:cNvSpPr>
          <p:nvPr>
            <p:ph idx="1"/>
          </p:nvPr>
        </p:nvSpPr>
        <p:spPr/>
        <p:txBody>
          <a:bodyPr>
            <a:normAutofit fontScale="92500" lnSpcReduction="20000"/>
          </a:bodyPr>
          <a:lstStyle/>
          <a:p>
            <a:r>
              <a:rPr lang="en-US" sz="4800" b="1" dirty="0" smtClean="0">
                <a:ln>
                  <a:solidFill>
                    <a:schemeClr val="bg1"/>
                  </a:solidFill>
                </a:ln>
              </a:rPr>
              <a:t>God </a:t>
            </a:r>
            <a:r>
              <a:rPr lang="en-US" sz="4800" b="1" u="sng" dirty="0" smtClean="0">
                <a:ln>
                  <a:solidFill>
                    <a:schemeClr val="bg1"/>
                  </a:solidFill>
                </a:ln>
              </a:rPr>
              <a:t>created</a:t>
            </a:r>
            <a:r>
              <a:rPr lang="en-US" sz="4800" b="1" dirty="0" smtClean="0">
                <a:ln>
                  <a:solidFill>
                    <a:schemeClr val="bg1"/>
                  </a:solidFill>
                </a:ln>
              </a:rPr>
              <a:t> us the way we are – </a:t>
            </a:r>
            <a:r>
              <a:rPr lang="en-US" sz="4800" b="1" u="sng" dirty="0" smtClean="0">
                <a:ln>
                  <a:solidFill>
                    <a:schemeClr val="bg1"/>
                  </a:solidFill>
                </a:ln>
              </a:rPr>
              <a:t>good</a:t>
            </a:r>
            <a:r>
              <a:rPr lang="en-US" sz="4800" b="1" dirty="0" smtClean="0">
                <a:ln>
                  <a:solidFill>
                    <a:schemeClr val="bg1"/>
                  </a:solidFill>
                </a:ln>
              </a:rPr>
              <a:t>, no </a:t>
            </a:r>
            <a:r>
              <a:rPr lang="en-US" sz="4800" b="1" u="sng" dirty="0" smtClean="0">
                <a:ln>
                  <a:solidFill>
                    <a:schemeClr val="bg1"/>
                  </a:solidFill>
                </a:ln>
              </a:rPr>
              <a:t>mistakes</a:t>
            </a:r>
            <a:r>
              <a:rPr lang="en-US" sz="4800" b="1" dirty="0" smtClean="0">
                <a:ln>
                  <a:solidFill>
                    <a:schemeClr val="bg1"/>
                  </a:solidFill>
                </a:ln>
              </a:rPr>
              <a:t>.</a:t>
            </a:r>
          </a:p>
          <a:p>
            <a:r>
              <a:rPr lang="en-US" sz="4800" b="1" dirty="0" smtClean="0">
                <a:ln>
                  <a:solidFill>
                    <a:schemeClr val="bg1"/>
                  </a:solidFill>
                </a:ln>
              </a:rPr>
              <a:t>God ordained </a:t>
            </a:r>
            <a:r>
              <a:rPr lang="en-US" sz="4800" b="1" u="sng" dirty="0" smtClean="0">
                <a:ln>
                  <a:solidFill>
                    <a:schemeClr val="bg1"/>
                  </a:solidFill>
                </a:ln>
              </a:rPr>
              <a:t>marriage</a:t>
            </a:r>
            <a:r>
              <a:rPr lang="en-US" sz="4800" b="1" dirty="0" smtClean="0">
                <a:ln>
                  <a:solidFill>
                    <a:schemeClr val="bg1"/>
                  </a:solidFill>
                </a:ln>
              </a:rPr>
              <a:t> to be one </a:t>
            </a:r>
            <a:r>
              <a:rPr lang="en-US" sz="4800" b="1" u="sng" dirty="0" smtClean="0">
                <a:ln>
                  <a:solidFill>
                    <a:schemeClr val="bg1"/>
                  </a:solidFill>
                </a:ln>
              </a:rPr>
              <a:t>man</a:t>
            </a:r>
            <a:r>
              <a:rPr lang="en-US" sz="4800" b="1" dirty="0" smtClean="0">
                <a:ln>
                  <a:solidFill>
                    <a:schemeClr val="bg1"/>
                  </a:solidFill>
                </a:ln>
              </a:rPr>
              <a:t> and one </a:t>
            </a:r>
            <a:r>
              <a:rPr lang="en-US" sz="4800" b="1" u="sng" dirty="0" smtClean="0">
                <a:ln>
                  <a:solidFill>
                    <a:schemeClr val="bg1"/>
                  </a:solidFill>
                </a:ln>
              </a:rPr>
              <a:t>woman</a:t>
            </a:r>
            <a:r>
              <a:rPr lang="en-US" sz="4800" b="1" dirty="0" smtClean="0">
                <a:ln>
                  <a:solidFill>
                    <a:schemeClr val="bg1"/>
                  </a:solidFill>
                </a:ln>
              </a:rPr>
              <a:t> for </a:t>
            </a:r>
            <a:r>
              <a:rPr lang="en-US" sz="4800" b="1" u="sng" dirty="0" smtClean="0">
                <a:ln>
                  <a:solidFill>
                    <a:schemeClr val="bg1"/>
                  </a:solidFill>
                </a:ln>
              </a:rPr>
              <a:t>life</a:t>
            </a:r>
            <a:r>
              <a:rPr lang="en-US" sz="4800" b="1" dirty="0" smtClean="0">
                <a:ln>
                  <a:solidFill>
                    <a:schemeClr val="bg1"/>
                  </a:solidFill>
                </a:ln>
              </a:rPr>
              <a:t>.</a:t>
            </a:r>
          </a:p>
          <a:p>
            <a:r>
              <a:rPr lang="en-US" sz="4800" b="1" u="sng" dirty="0" smtClean="0">
                <a:ln>
                  <a:solidFill>
                    <a:schemeClr val="bg1"/>
                  </a:solidFill>
                </a:ln>
              </a:rPr>
              <a:t>Homosexuality</a:t>
            </a:r>
            <a:r>
              <a:rPr lang="en-US" sz="4800" b="1" dirty="0" smtClean="0">
                <a:ln>
                  <a:solidFill>
                    <a:schemeClr val="bg1"/>
                  </a:solidFill>
                </a:ln>
              </a:rPr>
              <a:t>, and any other </a:t>
            </a:r>
            <a:r>
              <a:rPr lang="en-US" sz="4800" b="1" u="sng" dirty="0" smtClean="0">
                <a:ln>
                  <a:solidFill>
                    <a:schemeClr val="bg1"/>
                  </a:solidFill>
                </a:ln>
              </a:rPr>
              <a:t>perversion</a:t>
            </a:r>
            <a:r>
              <a:rPr lang="en-US" sz="4800" b="1" dirty="0" smtClean="0">
                <a:ln>
                  <a:solidFill>
                    <a:schemeClr val="bg1"/>
                  </a:solidFill>
                </a:ln>
              </a:rPr>
              <a:t> is </a:t>
            </a:r>
            <a:r>
              <a:rPr lang="en-US" sz="4800" b="1" u="sng" dirty="0" smtClean="0">
                <a:ln>
                  <a:solidFill>
                    <a:schemeClr val="bg1"/>
                  </a:solidFill>
                </a:ln>
              </a:rPr>
              <a:t>sin</a:t>
            </a:r>
            <a:r>
              <a:rPr lang="en-US" sz="4800" b="1" dirty="0" smtClean="0">
                <a:ln>
                  <a:solidFill>
                    <a:schemeClr val="bg1"/>
                  </a:solidFill>
                </a:ln>
              </a:rPr>
              <a:t>.</a:t>
            </a:r>
          </a:p>
        </p:txBody>
      </p:sp>
    </p:spTree>
    <p:extLst>
      <p:ext uri="{BB962C8B-B14F-4D97-AF65-F5344CB8AC3E}">
        <p14:creationId xmlns:p14="http://schemas.microsoft.com/office/powerpoint/2010/main" val="58900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t>Marriage</a:t>
            </a:r>
            <a:r>
              <a:rPr lang="en-US" sz="6000" b="1" dirty="0"/>
              <a:t>, Family and Sexual Identity</a:t>
            </a:r>
          </a:p>
        </p:txBody>
      </p:sp>
      <p:sp>
        <p:nvSpPr>
          <p:cNvPr id="3" name="Text Placeholder 2"/>
          <p:cNvSpPr>
            <a:spLocks noGrp="1"/>
          </p:cNvSpPr>
          <p:nvPr>
            <p:ph type="body" idx="1"/>
          </p:nvPr>
        </p:nvSpPr>
        <p:spPr/>
        <p:txBody>
          <a:bodyPr>
            <a:normAutofit/>
          </a:bodyPr>
          <a:lstStyle/>
          <a:p>
            <a:pPr algn="ctr"/>
            <a:r>
              <a:rPr lang="en-US" sz="3200" dirty="0" smtClean="0"/>
              <a:t>Donald Trump</a:t>
            </a:r>
            <a:endParaRPr lang="en-US" sz="3200" dirty="0"/>
          </a:p>
        </p:txBody>
      </p:sp>
      <p:sp>
        <p:nvSpPr>
          <p:cNvPr id="4" name="Content Placeholder 3"/>
          <p:cNvSpPr>
            <a:spLocks noGrp="1"/>
          </p:cNvSpPr>
          <p:nvPr>
            <p:ph sz="half" idx="2"/>
          </p:nvPr>
        </p:nvSpPr>
        <p:spPr/>
        <p:txBody>
          <a:bodyPr>
            <a:normAutofit fontScale="85000" lnSpcReduction="20000"/>
          </a:bodyPr>
          <a:lstStyle/>
          <a:p>
            <a:r>
              <a:rPr lang="en-US" b="1" dirty="0"/>
              <a:t>Trump hasn’t directly addressed </a:t>
            </a:r>
            <a:r>
              <a:rPr lang="en-US" b="1" dirty="0" smtClean="0"/>
              <a:t>the issue of LGBT in the military. </a:t>
            </a:r>
            <a:r>
              <a:rPr lang="en-US" b="1" dirty="0"/>
              <a:t>For background, he </a:t>
            </a:r>
            <a:r>
              <a:rPr lang="en-US" b="1" dirty="0" smtClean="0"/>
              <a:t>criticized the </a:t>
            </a:r>
            <a:r>
              <a:rPr lang="en-US" b="1" dirty="0"/>
              <a:t>high court’s gay </a:t>
            </a:r>
            <a:r>
              <a:rPr lang="en-US" b="1" dirty="0" smtClean="0"/>
              <a:t>marriage decision</a:t>
            </a:r>
            <a:r>
              <a:rPr lang="en-US" b="1" dirty="0"/>
              <a:t>, but he has </a:t>
            </a:r>
            <a:r>
              <a:rPr lang="en-US" b="1" dirty="0" smtClean="0"/>
              <a:t>been inconsistent </a:t>
            </a:r>
            <a:r>
              <a:rPr lang="en-US" b="1" dirty="0"/>
              <a:t>on issues related </a:t>
            </a:r>
            <a:r>
              <a:rPr lang="en-US" b="1" dirty="0" smtClean="0"/>
              <a:t>to transgender </a:t>
            </a:r>
            <a:r>
              <a:rPr lang="en-US" b="1" dirty="0"/>
              <a:t>people</a:t>
            </a:r>
            <a:r>
              <a:rPr lang="en-US" b="1" dirty="0" smtClean="0"/>
              <a:t>.</a:t>
            </a:r>
          </a:p>
          <a:p>
            <a:r>
              <a:rPr lang="en-US" b="1" dirty="0"/>
              <a:t>Unknown on federal legislation that creates special protections for LGBT categories, such as the ENDA or Equality </a:t>
            </a:r>
            <a:r>
              <a:rPr lang="en-US" b="1" dirty="0" smtClean="0"/>
              <a:t>Act.</a:t>
            </a:r>
          </a:p>
          <a:p>
            <a:r>
              <a:rPr lang="en-US" b="1" dirty="0"/>
              <a:t>Unknown on a policy change that would require women to register for Selective Service when they turn 18 years </a:t>
            </a:r>
            <a:r>
              <a:rPr lang="en-US" b="1" dirty="0" smtClean="0"/>
              <a:t>old.</a:t>
            </a:r>
            <a:endParaRPr lang="en-US" b="1" dirty="0"/>
          </a:p>
        </p:txBody>
      </p:sp>
      <p:sp>
        <p:nvSpPr>
          <p:cNvPr id="5" name="Text Placeholder 4"/>
          <p:cNvSpPr>
            <a:spLocks noGrp="1"/>
          </p:cNvSpPr>
          <p:nvPr>
            <p:ph type="body" sz="quarter" idx="3"/>
          </p:nvPr>
        </p:nvSpPr>
        <p:spPr/>
        <p:txBody>
          <a:bodyPr>
            <a:normAutofit/>
          </a:bodyPr>
          <a:lstStyle/>
          <a:p>
            <a:pPr algn="ctr"/>
            <a:r>
              <a:rPr lang="en-US" sz="3200" dirty="0" smtClean="0"/>
              <a:t>Hillary Clinton</a:t>
            </a:r>
            <a:endParaRPr lang="en-US" sz="3200" dirty="0"/>
          </a:p>
        </p:txBody>
      </p:sp>
      <p:sp>
        <p:nvSpPr>
          <p:cNvPr id="6" name="Content Placeholder 5"/>
          <p:cNvSpPr>
            <a:spLocks noGrp="1"/>
          </p:cNvSpPr>
          <p:nvPr>
            <p:ph sz="quarter" idx="4"/>
          </p:nvPr>
        </p:nvSpPr>
        <p:spPr/>
        <p:txBody>
          <a:bodyPr>
            <a:normAutofit fontScale="85000" lnSpcReduction="10000"/>
          </a:bodyPr>
          <a:lstStyle/>
          <a:p>
            <a:r>
              <a:rPr lang="en-US" b="1" dirty="0"/>
              <a:t>Last year Clinton promised to push </a:t>
            </a:r>
            <a:r>
              <a:rPr lang="en-US" b="1" dirty="0" smtClean="0"/>
              <a:t>for transgender </a:t>
            </a:r>
            <a:r>
              <a:rPr lang="en-US" b="1" dirty="0"/>
              <a:t>troops to serve </a:t>
            </a:r>
            <a:r>
              <a:rPr lang="en-US" b="1" dirty="0" smtClean="0"/>
              <a:t>openly—something </a:t>
            </a:r>
            <a:r>
              <a:rPr lang="en-US" b="1" dirty="0"/>
              <a:t>President </a:t>
            </a:r>
            <a:r>
              <a:rPr lang="en-US" b="1" dirty="0" smtClean="0"/>
              <a:t>Obama approved </a:t>
            </a:r>
            <a:r>
              <a:rPr lang="en-US" b="1" dirty="0"/>
              <a:t>in June to </a:t>
            </a:r>
            <a:r>
              <a:rPr lang="en-US" b="1" dirty="0" smtClean="0"/>
              <a:t>Clinton’s applause.</a:t>
            </a:r>
          </a:p>
          <a:p>
            <a:r>
              <a:rPr lang="en-US" b="1" dirty="0"/>
              <a:t>Supports federal legislation that creates special protections for LGBT categories, such as the ENDA or Equality </a:t>
            </a:r>
            <a:r>
              <a:rPr lang="en-US" b="1" dirty="0" smtClean="0"/>
              <a:t>Act.</a:t>
            </a:r>
          </a:p>
          <a:p>
            <a:r>
              <a:rPr lang="en-US" b="1" dirty="0"/>
              <a:t>Supports a policy change that would require women to register for Selective Service when they turn 18 years </a:t>
            </a:r>
            <a:r>
              <a:rPr lang="en-US" b="1" dirty="0" smtClean="0"/>
              <a:t>old.</a:t>
            </a:r>
            <a:endParaRPr lang="en-US" b="1" dirty="0"/>
          </a:p>
        </p:txBody>
      </p:sp>
    </p:spTree>
    <p:extLst>
      <p:ext uri="{BB962C8B-B14F-4D97-AF65-F5344CB8AC3E}">
        <p14:creationId xmlns:p14="http://schemas.microsoft.com/office/powerpoint/2010/main" val="2112649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t>Marriage</a:t>
            </a:r>
            <a:r>
              <a:rPr lang="en-US" sz="6000" b="1" dirty="0"/>
              <a:t>, Family and Sexual Identity</a:t>
            </a:r>
          </a:p>
        </p:txBody>
      </p:sp>
      <p:sp>
        <p:nvSpPr>
          <p:cNvPr id="3" name="Text Placeholder 2"/>
          <p:cNvSpPr>
            <a:spLocks noGrp="1"/>
          </p:cNvSpPr>
          <p:nvPr>
            <p:ph type="body" idx="1"/>
          </p:nvPr>
        </p:nvSpPr>
        <p:spPr/>
        <p:txBody>
          <a:bodyPr>
            <a:normAutofit/>
          </a:bodyPr>
          <a:lstStyle/>
          <a:p>
            <a:pPr algn="ctr"/>
            <a:r>
              <a:rPr lang="en-US" sz="3200" dirty="0" smtClean="0"/>
              <a:t>Donald Trump</a:t>
            </a:r>
            <a:endParaRPr lang="en-US" sz="3200" dirty="0"/>
          </a:p>
        </p:txBody>
      </p:sp>
      <p:sp>
        <p:nvSpPr>
          <p:cNvPr id="4" name="Content Placeholder 3"/>
          <p:cNvSpPr>
            <a:spLocks noGrp="1"/>
          </p:cNvSpPr>
          <p:nvPr>
            <p:ph sz="half" idx="2"/>
          </p:nvPr>
        </p:nvSpPr>
        <p:spPr/>
        <p:txBody>
          <a:bodyPr>
            <a:normAutofit/>
          </a:bodyPr>
          <a:lstStyle/>
          <a:p>
            <a:r>
              <a:rPr lang="en-US" b="1" dirty="0"/>
              <a:t>Opposes an amendment to the U.S. Constitution that protects marriage as the union of one man and one </a:t>
            </a:r>
            <a:r>
              <a:rPr lang="en-US" b="1" dirty="0" smtClean="0"/>
              <a:t>woman.</a:t>
            </a:r>
          </a:p>
          <a:p>
            <a:r>
              <a:rPr lang="en-US" b="1" dirty="0" smtClean="0"/>
              <a:t>Wants the right to determine marriage issues returned to the states.</a:t>
            </a:r>
            <a:endParaRPr lang="en-US" b="1" dirty="0"/>
          </a:p>
        </p:txBody>
      </p:sp>
      <p:sp>
        <p:nvSpPr>
          <p:cNvPr id="5" name="Text Placeholder 4"/>
          <p:cNvSpPr>
            <a:spLocks noGrp="1"/>
          </p:cNvSpPr>
          <p:nvPr>
            <p:ph type="body" sz="quarter" idx="3"/>
          </p:nvPr>
        </p:nvSpPr>
        <p:spPr/>
        <p:txBody>
          <a:bodyPr>
            <a:normAutofit/>
          </a:bodyPr>
          <a:lstStyle/>
          <a:p>
            <a:pPr algn="ctr"/>
            <a:r>
              <a:rPr lang="en-US" sz="3200" dirty="0" smtClean="0"/>
              <a:t>Hillary Clinton</a:t>
            </a:r>
            <a:endParaRPr lang="en-US" sz="3200" dirty="0"/>
          </a:p>
        </p:txBody>
      </p:sp>
      <p:sp>
        <p:nvSpPr>
          <p:cNvPr id="6" name="Content Placeholder 5"/>
          <p:cNvSpPr>
            <a:spLocks noGrp="1"/>
          </p:cNvSpPr>
          <p:nvPr>
            <p:ph sz="quarter" idx="4"/>
          </p:nvPr>
        </p:nvSpPr>
        <p:spPr/>
        <p:txBody>
          <a:bodyPr>
            <a:normAutofit fontScale="92500"/>
          </a:bodyPr>
          <a:lstStyle/>
          <a:p>
            <a:r>
              <a:rPr lang="en-US" b="1" dirty="0"/>
              <a:t>Opposes an amendment to the U.S. Constitution that protects marriage as the union of one man and one woman</a:t>
            </a:r>
            <a:r>
              <a:rPr lang="en-US" b="1" dirty="0" smtClean="0"/>
              <a:t>.</a:t>
            </a:r>
          </a:p>
          <a:p>
            <a:r>
              <a:rPr lang="en-US" b="1" dirty="0"/>
              <a:t>Opposes legislative and/or judicial actions necessary to reverse the Supreme Court’s 5-4 decision in Obergefell v. </a:t>
            </a:r>
            <a:r>
              <a:rPr lang="en-US" b="1" dirty="0" smtClean="0"/>
              <a:t>Hodges, which </a:t>
            </a:r>
            <a:r>
              <a:rPr lang="en-US" b="1" dirty="0"/>
              <a:t>imposed same-sex marriage on all 50 </a:t>
            </a:r>
            <a:r>
              <a:rPr lang="en-US" b="1" dirty="0" smtClean="0"/>
              <a:t>states.</a:t>
            </a:r>
            <a:endParaRPr lang="en-US" b="1" dirty="0"/>
          </a:p>
        </p:txBody>
      </p:sp>
    </p:spTree>
    <p:extLst>
      <p:ext uri="{BB962C8B-B14F-4D97-AF65-F5344CB8AC3E}">
        <p14:creationId xmlns:p14="http://schemas.microsoft.com/office/powerpoint/2010/main" val="3299806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a:solidFill>
                    <a:schemeClr val="bg1"/>
                  </a:solidFill>
                </a:ln>
              </a:rPr>
              <a:t>Israel</a:t>
            </a:r>
            <a:endParaRPr lang="en-US" sz="6000" b="1" dirty="0">
              <a:ln>
                <a:solidFill>
                  <a:schemeClr val="bg1"/>
                </a:solidFill>
              </a:ln>
            </a:endParaRPr>
          </a:p>
        </p:txBody>
      </p:sp>
      <p:sp>
        <p:nvSpPr>
          <p:cNvPr id="3" name="Content Placeholder 2"/>
          <p:cNvSpPr>
            <a:spLocks noGrp="1"/>
          </p:cNvSpPr>
          <p:nvPr>
            <p:ph idx="1"/>
          </p:nvPr>
        </p:nvSpPr>
        <p:spPr/>
        <p:txBody>
          <a:bodyPr>
            <a:normAutofit/>
          </a:bodyPr>
          <a:lstStyle/>
          <a:p>
            <a:r>
              <a:rPr lang="en-US" sz="4800" b="1" dirty="0" smtClean="0">
                <a:ln>
                  <a:solidFill>
                    <a:schemeClr val="bg1"/>
                  </a:solidFill>
                </a:ln>
              </a:rPr>
              <a:t>Israel is God’s </a:t>
            </a:r>
            <a:r>
              <a:rPr lang="en-US" sz="4800" b="1" u="sng" dirty="0" smtClean="0">
                <a:ln>
                  <a:solidFill>
                    <a:schemeClr val="bg1"/>
                  </a:solidFill>
                </a:ln>
              </a:rPr>
              <a:t>chosen</a:t>
            </a:r>
            <a:r>
              <a:rPr lang="en-US" sz="4800" b="1" dirty="0" smtClean="0">
                <a:ln>
                  <a:solidFill>
                    <a:schemeClr val="bg1"/>
                  </a:solidFill>
                </a:ln>
              </a:rPr>
              <a:t> nation.</a:t>
            </a:r>
          </a:p>
          <a:p>
            <a:r>
              <a:rPr lang="en-US" sz="4800" b="1" dirty="0" smtClean="0">
                <a:ln>
                  <a:solidFill>
                    <a:schemeClr val="bg1"/>
                  </a:solidFill>
                </a:ln>
              </a:rPr>
              <a:t>Any nation </a:t>
            </a:r>
            <a:r>
              <a:rPr lang="en-US" sz="4800" b="1" u="sng" dirty="0" smtClean="0">
                <a:ln>
                  <a:solidFill>
                    <a:schemeClr val="bg1"/>
                  </a:solidFill>
                </a:ln>
              </a:rPr>
              <a:t>against</a:t>
            </a:r>
            <a:r>
              <a:rPr lang="en-US" sz="4800" b="1" dirty="0" smtClean="0">
                <a:ln>
                  <a:solidFill>
                    <a:schemeClr val="bg1"/>
                  </a:solidFill>
                </a:ln>
              </a:rPr>
              <a:t> Israel is </a:t>
            </a:r>
            <a:r>
              <a:rPr lang="en-US" sz="4800" b="1" u="sng" dirty="0" smtClean="0">
                <a:ln>
                  <a:solidFill>
                    <a:schemeClr val="bg1"/>
                  </a:solidFill>
                </a:ln>
              </a:rPr>
              <a:t>fighting</a:t>
            </a:r>
            <a:r>
              <a:rPr lang="en-US" sz="4800" b="1" dirty="0" smtClean="0">
                <a:ln>
                  <a:solidFill>
                    <a:schemeClr val="bg1"/>
                  </a:solidFill>
                </a:ln>
              </a:rPr>
              <a:t> God.</a:t>
            </a:r>
          </a:p>
          <a:p>
            <a:r>
              <a:rPr lang="en-US" sz="4800" b="1" dirty="0" smtClean="0">
                <a:ln>
                  <a:solidFill>
                    <a:schemeClr val="bg1"/>
                  </a:solidFill>
                </a:ln>
              </a:rPr>
              <a:t>We are called to </a:t>
            </a:r>
            <a:r>
              <a:rPr lang="en-US" sz="4800" b="1" u="sng" dirty="0" smtClean="0">
                <a:ln>
                  <a:solidFill>
                    <a:schemeClr val="bg1"/>
                  </a:solidFill>
                </a:ln>
              </a:rPr>
              <a:t>pray</a:t>
            </a:r>
            <a:r>
              <a:rPr lang="en-US" sz="4800" b="1" dirty="0" smtClean="0">
                <a:ln>
                  <a:solidFill>
                    <a:schemeClr val="bg1"/>
                  </a:solidFill>
                </a:ln>
              </a:rPr>
              <a:t> for Israel’s </a:t>
            </a:r>
            <a:r>
              <a:rPr lang="en-US" sz="4800" b="1" u="sng" dirty="0" smtClean="0">
                <a:ln>
                  <a:solidFill>
                    <a:schemeClr val="bg1"/>
                  </a:solidFill>
                </a:ln>
              </a:rPr>
              <a:t>peace</a:t>
            </a:r>
            <a:r>
              <a:rPr lang="en-US" sz="4800" b="1" dirty="0" smtClean="0">
                <a:ln>
                  <a:solidFill>
                    <a:schemeClr val="bg1"/>
                  </a:solidFill>
                </a:ln>
              </a:rPr>
              <a:t>.</a:t>
            </a:r>
          </a:p>
        </p:txBody>
      </p:sp>
    </p:spTree>
    <p:extLst>
      <p:ext uri="{BB962C8B-B14F-4D97-AF65-F5344CB8AC3E}">
        <p14:creationId xmlns:p14="http://schemas.microsoft.com/office/powerpoint/2010/main" val="270298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Israel</a:t>
            </a:r>
            <a:endParaRPr lang="en-US" sz="6000" b="1" dirty="0"/>
          </a:p>
        </p:txBody>
      </p:sp>
      <p:sp>
        <p:nvSpPr>
          <p:cNvPr id="3" name="Text Placeholder 2"/>
          <p:cNvSpPr>
            <a:spLocks noGrp="1"/>
          </p:cNvSpPr>
          <p:nvPr>
            <p:ph type="body" idx="1"/>
          </p:nvPr>
        </p:nvSpPr>
        <p:spPr/>
        <p:txBody>
          <a:bodyPr>
            <a:normAutofit/>
          </a:bodyPr>
          <a:lstStyle/>
          <a:p>
            <a:pPr algn="ctr"/>
            <a:r>
              <a:rPr lang="en-US" sz="3200" dirty="0" smtClean="0"/>
              <a:t>Donald Trump</a:t>
            </a:r>
            <a:endParaRPr lang="en-US" sz="3200" dirty="0"/>
          </a:p>
        </p:txBody>
      </p:sp>
      <p:sp>
        <p:nvSpPr>
          <p:cNvPr id="4" name="Content Placeholder 3"/>
          <p:cNvSpPr>
            <a:spLocks noGrp="1"/>
          </p:cNvSpPr>
          <p:nvPr>
            <p:ph sz="half" idx="2"/>
          </p:nvPr>
        </p:nvSpPr>
        <p:spPr/>
        <p:txBody>
          <a:bodyPr>
            <a:normAutofit fontScale="70000" lnSpcReduction="20000"/>
          </a:bodyPr>
          <a:lstStyle/>
          <a:p>
            <a:r>
              <a:rPr lang="en-US" b="1" dirty="0"/>
              <a:t>Trump has said Obama should </a:t>
            </a:r>
            <a:r>
              <a:rPr lang="en-US" b="1" dirty="0" smtClean="0"/>
              <a:t>have backed out of the Iran Nuclear deal </a:t>
            </a:r>
            <a:r>
              <a:rPr lang="en-US" b="1" dirty="0"/>
              <a:t>because it is a “</a:t>
            </a:r>
            <a:r>
              <a:rPr lang="en-US" b="1" dirty="0" smtClean="0"/>
              <a:t>bad deal</a:t>
            </a:r>
            <a:r>
              <a:rPr lang="en-US" b="1" dirty="0"/>
              <a:t>” and that American </a:t>
            </a:r>
            <a:r>
              <a:rPr lang="en-US" b="1" dirty="0" smtClean="0"/>
              <a:t>negotiators were </a:t>
            </a:r>
            <a:r>
              <a:rPr lang="en-US" b="1" dirty="0"/>
              <a:t>outwitted. He called it “</a:t>
            </a:r>
            <a:r>
              <a:rPr lang="en-US" b="1" dirty="0" smtClean="0"/>
              <a:t>total incompetence.”</a:t>
            </a:r>
          </a:p>
          <a:p>
            <a:r>
              <a:rPr lang="en-US" b="1" dirty="0" smtClean="0"/>
              <a:t>Trump recognizes that Israel has been the victim of Islamic terrorism far too long and that the people of Israel will have political rest only when the Palestinians “renounce hatred and violence and accept Israel as a Jewish State.” Trump said he would “recognize Jerusalem as the undivided capital of the State of Israel” and that he would move the US Embassy from Tel Aviv to Jerusalem.</a:t>
            </a:r>
          </a:p>
        </p:txBody>
      </p:sp>
      <p:sp>
        <p:nvSpPr>
          <p:cNvPr id="5" name="Text Placeholder 4"/>
          <p:cNvSpPr>
            <a:spLocks noGrp="1"/>
          </p:cNvSpPr>
          <p:nvPr>
            <p:ph type="body" sz="quarter" idx="3"/>
          </p:nvPr>
        </p:nvSpPr>
        <p:spPr/>
        <p:txBody>
          <a:bodyPr>
            <a:normAutofit/>
          </a:bodyPr>
          <a:lstStyle/>
          <a:p>
            <a:pPr algn="ctr"/>
            <a:r>
              <a:rPr lang="en-US" sz="3200" dirty="0" smtClean="0"/>
              <a:t>Hillary Clinton</a:t>
            </a:r>
            <a:endParaRPr lang="en-US" sz="3200" dirty="0"/>
          </a:p>
        </p:txBody>
      </p:sp>
      <p:sp>
        <p:nvSpPr>
          <p:cNvPr id="6" name="Content Placeholder 5"/>
          <p:cNvSpPr>
            <a:spLocks noGrp="1"/>
          </p:cNvSpPr>
          <p:nvPr>
            <p:ph sz="quarter" idx="4"/>
          </p:nvPr>
        </p:nvSpPr>
        <p:spPr/>
        <p:txBody>
          <a:bodyPr>
            <a:normAutofit fontScale="70000" lnSpcReduction="20000"/>
          </a:bodyPr>
          <a:lstStyle/>
          <a:p>
            <a:r>
              <a:rPr lang="en-US" b="1" dirty="0"/>
              <a:t>Clinton says she supports the </a:t>
            </a:r>
            <a:r>
              <a:rPr lang="en-US" b="1" dirty="0" smtClean="0"/>
              <a:t>Iran Nuclear deal on a </a:t>
            </a:r>
            <a:r>
              <a:rPr lang="en-US" b="1" dirty="0"/>
              <a:t>“distrust but verify” condition. </a:t>
            </a:r>
            <a:r>
              <a:rPr lang="en-US" b="1" dirty="0" smtClean="0"/>
              <a:t>She said</a:t>
            </a:r>
            <a:r>
              <a:rPr lang="en-US" b="1" dirty="0"/>
              <a:t>, “I would not support </a:t>
            </a:r>
            <a:r>
              <a:rPr lang="en-US" b="1" dirty="0" smtClean="0"/>
              <a:t>this agreement </a:t>
            </a:r>
            <a:r>
              <a:rPr lang="en-US" b="1" dirty="0"/>
              <a:t>for one second if I </a:t>
            </a:r>
            <a:r>
              <a:rPr lang="en-US" b="1" dirty="0" smtClean="0"/>
              <a:t>thought it </a:t>
            </a:r>
            <a:r>
              <a:rPr lang="en-US" b="1" dirty="0"/>
              <a:t>would put Israel in greater danger</a:t>
            </a:r>
            <a:r>
              <a:rPr lang="en-US" b="1" dirty="0" smtClean="0"/>
              <a:t>.”</a:t>
            </a:r>
          </a:p>
          <a:p>
            <a:r>
              <a:rPr lang="en-US" b="1" dirty="0" smtClean="0"/>
              <a:t>Clinton has said she supports Israel, however, she initiated and endorsed the nuclear deal with Iran whose supreme leader recently said, “god (Allah) willing, there will be no such thing as a Zionist (Israel) regime in 25 years. Until then, struggling, heroic and jihadi morale will leave no moment of serenity for Zionists (Israel).”</a:t>
            </a:r>
          </a:p>
        </p:txBody>
      </p:sp>
    </p:spTree>
    <p:extLst>
      <p:ext uri="{BB962C8B-B14F-4D97-AF65-F5344CB8AC3E}">
        <p14:creationId xmlns:p14="http://schemas.microsoft.com/office/powerpoint/2010/main" val="825174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TotalTime>
  <Words>776</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Religious Liberty</vt:lpstr>
      <vt:lpstr>Religious Liberty</vt:lpstr>
      <vt:lpstr>Religious Liberty</vt:lpstr>
      <vt:lpstr>Marriage, Family and Sexual Identity</vt:lpstr>
      <vt:lpstr>Marriage, Family and Sexual Identity</vt:lpstr>
      <vt:lpstr>Marriage, Family and Sexual Identity</vt:lpstr>
      <vt:lpstr>Israel</vt:lpstr>
      <vt:lpstr>Israel</vt:lpstr>
    </vt:vector>
  </TitlesOfParts>
  <Company>Liberty Baptist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Pastor Trevor Guiles</dc:creator>
  <cp:lastModifiedBy>Pastor Trevor Guiles</cp:lastModifiedBy>
  <cp:revision>20</cp:revision>
  <dcterms:created xsi:type="dcterms:W3CDTF">2016-10-23T03:40:22Z</dcterms:created>
  <dcterms:modified xsi:type="dcterms:W3CDTF">2016-10-30T11:56:00Z</dcterms:modified>
</cp:coreProperties>
</file>